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Glacial Indifference Bold" panose="020B0604020202020204" charset="0"/>
      <p:regular r:id="rId11"/>
    </p:embeddedFont>
    <p:embeddedFont>
      <p:font typeface="HK Grotesk" panose="020B0604020202020204" charset="0"/>
      <p:regular r:id="rId12"/>
    </p:embeddedFont>
    <p:embeddedFont>
      <p:font typeface="HK Grotesk Bold" panose="020B0604020202020204" charset="0"/>
      <p:regular r:id="rId13"/>
    </p:embeddedFont>
    <p:embeddedFont>
      <p:font typeface="HK Grotesk Italics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7" d="100"/>
          <a:sy n="37" d="100"/>
        </p:scale>
        <p:origin x="1060" y="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N Jeevan GsciDaiDsc" userId="8212d6e5-3189-4166-a365-1cea056d2b85" providerId="ADAL" clId="{EB540C8B-6D2E-49E2-B1A2-807655C3B33D}"/>
    <pc:docChg chg="delSld">
      <pc:chgData name="MOHAN Jeevan GsciDaiDsc" userId="8212d6e5-3189-4166-a365-1cea056d2b85" providerId="ADAL" clId="{EB540C8B-6D2E-49E2-B1A2-807655C3B33D}" dt="2025-09-05T04:04:19.505" v="0" actId="2696"/>
      <pc:docMkLst>
        <pc:docMk/>
      </pc:docMkLst>
      <pc:sldChg chg="del">
        <pc:chgData name="MOHAN Jeevan GsciDaiDsc" userId="8212d6e5-3189-4166-a365-1cea056d2b85" providerId="ADAL" clId="{EB540C8B-6D2E-49E2-B1A2-807655C3B33D}" dt="2025-09-05T04:04:19.505" v="0" actId="2696"/>
        <pc:sldMkLst>
          <pc:docMk/>
          <pc:sldMk cId="2524522714" sldId="265"/>
        </pc:sldMkLst>
      </pc:sldChg>
    </pc:docChg>
  </pc:docChgLst>
</pc:chgInfo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8284571" cy="10287000"/>
          </a:xfrm>
          <a:custGeom>
            <a:avLst/>
            <a:gdLst/>
            <a:ahLst/>
            <a:cxnLst/>
            <a:rect l="l" t="t" r="r" b="b"/>
            <a:pathLst>
              <a:path w="8284571" h="10287000">
                <a:moveTo>
                  <a:pt x="0" y="0"/>
                </a:moveTo>
                <a:lnTo>
                  <a:pt x="8284571" y="0"/>
                </a:lnTo>
                <a:lnTo>
                  <a:pt x="82845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7000"/>
            </a:blip>
            <a:stretch>
              <a:fillRect l="-9718" r="-144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9144000" y="6116712"/>
            <a:ext cx="7801192" cy="6047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0"/>
              </a:lnSpc>
            </a:pPr>
            <a:r>
              <a:rPr lang="en-US" sz="35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AI based data quality tool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552228" y="2870356"/>
            <a:ext cx="8984736" cy="2879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GEN AI DATA QUALITY SUITE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616657" y="8734425"/>
            <a:ext cx="4855878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By Jeevan Mohan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2113643" y="-2096364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5"/>
                </a:lnTo>
                <a:lnTo>
                  <a:pt x="0" y="145142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267916" y="1028700"/>
            <a:ext cx="8229600" cy="822960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>
                <a:alpha val="6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>
                <a:alpha val="6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24712" r="-2471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2767850"/>
            <a:ext cx="7899970" cy="7067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5963" lvl="1" indent="-362982" algn="l">
              <a:lnSpc>
                <a:spcPts val="4707"/>
              </a:lnSpc>
              <a:buFont typeface="Arial"/>
              <a:buChar char="•"/>
            </a:pPr>
            <a:r>
              <a:rPr lang="en-US" sz="33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 data-driven enterprises, maintaining data quality is crucial for effective analysis and decision-making. </a:t>
            </a:r>
          </a:p>
          <a:p>
            <a:pPr marL="725963" lvl="1" indent="-362982" algn="l">
              <a:lnSpc>
                <a:spcPts val="4707"/>
              </a:lnSpc>
              <a:buFont typeface="Arial"/>
              <a:buChar char="•"/>
            </a:pPr>
            <a:r>
              <a:rPr lang="en-US" sz="33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 user-friendly interface should enable users to input natural language prompts for data needs, intelligently identify relevant data elements, generate quality controls, and offer results in a downloadable Excel format.</a:t>
            </a:r>
          </a:p>
          <a:p>
            <a:pPr marL="725963" lvl="1" indent="-362982" algn="l">
              <a:lnSpc>
                <a:spcPts val="4707"/>
              </a:lnSpc>
              <a:buFont typeface="Arial"/>
              <a:buChar char="•"/>
            </a:pPr>
            <a:r>
              <a:rPr lang="en-US" sz="33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Creation of dynamic data quality tool</a:t>
            </a:r>
          </a:p>
          <a:p>
            <a:pPr algn="l">
              <a:lnSpc>
                <a:spcPts val="4707"/>
              </a:lnSpc>
            </a:pPr>
            <a:endParaRPr lang="en-US" sz="3362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066800"/>
            <a:ext cx="9581002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962025"/>
            <a:ext cx="485587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endParaRPr/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flipH="1">
            <a:off x="477502" y="1475962"/>
            <a:ext cx="4956202" cy="8229600"/>
          </a:xfrm>
          <a:custGeom>
            <a:avLst/>
            <a:gdLst/>
            <a:ahLst/>
            <a:cxnLst/>
            <a:rect l="l" t="t" r="r" b="b"/>
            <a:pathLst>
              <a:path w="4956202" h="8229600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3">
              <a:alphaModFix amt="44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525590"/>
            <a:ext cx="9610820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EXPECTED SOLUTION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939626" y="2075412"/>
            <a:ext cx="14117070" cy="7415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696" lvl="1" indent="-302348" algn="l">
              <a:lnSpc>
                <a:spcPts val="3921"/>
              </a:lnSpc>
              <a:buFont typeface="Arial"/>
              <a:buChar char="•"/>
            </a:pPr>
            <a:r>
              <a:rPr lang="en-US" sz="28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Prompt-based UI: </a:t>
            </a: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User-friendly interface for file uploads and natural language prompts.</a:t>
            </a:r>
          </a:p>
          <a:p>
            <a:pPr marL="604696" lvl="1" indent="-302348" algn="l">
              <a:lnSpc>
                <a:spcPts val="3921"/>
              </a:lnSpc>
              <a:buFont typeface="Arial"/>
              <a:buChar char="•"/>
            </a:pPr>
            <a:r>
              <a:rPr lang="en-US" sz="28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DQ Control Generator: </a:t>
            </a: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Automatically creates data quality checks for:</a:t>
            </a:r>
          </a:p>
          <a:p>
            <a:pPr marL="1814088" lvl="3" indent="-453522" algn="l">
              <a:lnSpc>
                <a:spcPts val="3921"/>
              </a:lnSpc>
              <a:buFont typeface="Arial"/>
              <a:buChar char="￭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Completeness: Detects missing data.</a:t>
            </a:r>
          </a:p>
          <a:p>
            <a:pPr marL="1814088" lvl="3" indent="-453522" algn="l">
              <a:lnSpc>
                <a:spcPts val="3921"/>
              </a:lnSpc>
              <a:buFont typeface="Arial"/>
              <a:buChar char="￭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Uniqueness: Verifies primary key uniqueness.</a:t>
            </a:r>
          </a:p>
          <a:p>
            <a:pPr marL="1814088" lvl="3" indent="-453522" algn="l">
              <a:lnSpc>
                <a:spcPts val="3921"/>
              </a:lnSpc>
              <a:buFont typeface="Arial"/>
              <a:buChar char="￭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Consistency: Ensures related fields match.</a:t>
            </a:r>
          </a:p>
          <a:p>
            <a:pPr marL="1814088" lvl="3" indent="-453522" algn="l">
              <a:lnSpc>
                <a:spcPts val="3921"/>
              </a:lnSpc>
              <a:buFont typeface="Arial"/>
              <a:buChar char="￭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Accuracy: Aligns data with reality.</a:t>
            </a:r>
          </a:p>
          <a:p>
            <a:pPr marL="1814088" lvl="3" indent="-453522" algn="l">
              <a:lnSpc>
                <a:spcPts val="3921"/>
              </a:lnSpc>
              <a:buFont typeface="Arial"/>
              <a:buChar char="￭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Freshness: Confirms data is current.</a:t>
            </a:r>
          </a:p>
          <a:p>
            <a:pPr marL="604696" lvl="1" indent="-302348" algn="l">
              <a:lnSpc>
                <a:spcPts val="3921"/>
              </a:lnSpc>
              <a:buFont typeface="Arial"/>
              <a:buChar char="•"/>
            </a:pPr>
            <a:r>
              <a:rPr lang="en-US" sz="28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Except Report: </a:t>
            </a: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Generates a structured Excel file with business data and DQ controls.</a:t>
            </a:r>
          </a:p>
          <a:p>
            <a:pPr marL="604696" lvl="1" indent="-302348" algn="l">
              <a:lnSpc>
                <a:spcPts val="3921"/>
              </a:lnSpc>
              <a:buFont typeface="Arial"/>
              <a:buChar char="•"/>
            </a:pPr>
            <a:r>
              <a:rPr lang="en-US" sz="28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Analysis and Reporting:</a:t>
            </a:r>
          </a:p>
          <a:p>
            <a:pPr marL="1814088" lvl="3" indent="-453522" algn="l">
              <a:lnSpc>
                <a:spcPts val="3921"/>
              </a:lnSpc>
              <a:buFont typeface="Arial"/>
              <a:buChar char="￭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Dynamic Analysis: Users select quality dimensions for analysis.</a:t>
            </a:r>
          </a:p>
          <a:p>
            <a:pPr marL="1814088" lvl="3" indent="-453522" algn="l">
              <a:lnSpc>
                <a:spcPts val="3921"/>
              </a:lnSpc>
              <a:buFont typeface="Arial"/>
              <a:buChar char="￭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Visualization: Creates visual representations of data quality metrics.</a:t>
            </a:r>
          </a:p>
          <a:p>
            <a:pPr marL="1814088" lvl="3" indent="-453522" algn="l">
              <a:lnSpc>
                <a:spcPts val="3921"/>
              </a:lnSpc>
              <a:buFont typeface="Arial"/>
              <a:buChar char="￭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Reporting: Produces detailed reports with actionable insights.</a:t>
            </a:r>
          </a:p>
          <a:p>
            <a:pPr marL="604698" lvl="1" indent="-302349" algn="l">
              <a:lnSpc>
                <a:spcPts val="3921"/>
              </a:lnSpc>
              <a:buFont typeface="Arial"/>
              <a:buChar char="•"/>
            </a:pPr>
            <a:r>
              <a:rPr lang="en-US" sz="280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User Feedback Mechanism: </a:t>
            </a: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Allows users to provide feedback to refine the tool and enhance analysis quality.</a:t>
            </a: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0913522" y="1196383"/>
            <a:ext cx="7201527" cy="7089999"/>
          </a:xfrm>
          <a:custGeom>
            <a:avLst/>
            <a:gdLst/>
            <a:ahLst/>
            <a:cxnLst/>
            <a:rect l="l" t="t" r="r" b="b"/>
            <a:pathLst>
              <a:path w="7201527" h="7089999">
                <a:moveTo>
                  <a:pt x="0" y="0"/>
                </a:moveTo>
                <a:lnTo>
                  <a:pt x="7201527" y="0"/>
                </a:lnTo>
                <a:lnTo>
                  <a:pt x="7201527" y="7089999"/>
                </a:lnTo>
                <a:lnTo>
                  <a:pt x="0" y="70899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6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751823" y="693273"/>
            <a:ext cx="9315525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PROPOSED SOLUTION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012908"/>
            <a:ext cx="15763126" cy="755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909" lvl="1" indent="-306955" algn="just">
              <a:lnSpc>
                <a:spcPts val="3980"/>
              </a:lnSpc>
              <a:buFont typeface="Arial"/>
              <a:buChar char="•"/>
            </a:pPr>
            <a:r>
              <a:rPr lang="en-US" sz="284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Robust reporting for detailed insights and analytics:</a:t>
            </a:r>
          </a:p>
          <a:p>
            <a:pPr marL="1227819" lvl="2" indent="-409273" algn="just">
              <a:lnSpc>
                <a:spcPts val="3980"/>
              </a:lnSpc>
              <a:buFont typeface="Arial"/>
              <a:buChar char="⚬"/>
            </a:pP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YData profiling &amp; Custom reports</a:t>
            </a:r>
          </a:p>
          <a:p>
            <a:pPr marL="1227819" lvl="2" indent="-409273" algn="just">
              <a:lnSpc>
                <a:spcPts val="3980"/>
              </a:lnSpc>
              <a:buFont typeface="Arial"/>
              <a:buChar char="⚬"/>
            </a:pP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Downloadable excel report</a:t>
            </a:r>
          </a:p>
          <a:p>
            <a:pPr marL="613909" lvl="1" indent="-306955" algn="just">
              <a:lnSpc>
                <a:spcPts val="3980"/>
              </a:lnSpc>
              <a:buFont typeface="Arial"/>
              <a:buChar char="•"/>
            </a:pPr>
            <a:r>
              <a:rPr lang="en-US" sz="284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Intuitive and explorative visualization on data quality</a:t>
            </a:r>
          </a:p>
          <a:p>
            <a:pPr marL="613909" lvl="1" indent="-306955" algn="just">
              <a:lnSpc>
                <a:spcPts val="3980"/>
              </a:lnSpc>
              <a:buFont typeface="Arial"/>
              <a:buChar char="•"/>
            </a:pPr>
            <a:r>
              <a:rPr lang="en-US" sz="284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Insightful AI generated summary of the data:</a:t>
            </a:r>
          </a:p>
          <a:p>
            <a:pPr marL="1227819" lvl="2" indent="-409273" algn="just">
              <a:lnSpc>
                <a:spcPts val="3980"/>
              </a:lnSpc>
              <a:buFont typeface="Arial"/>
              <a:buChar char="⚬"/>
            </a:pP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Overall DQ Dimension Ratings</a:t>
            </a:r>
          </a:p>
          <a:p>
            <a:pPr marL="1227819" lvl="2" indent="-409273" algn="just">
              <a:lnSpc>
                <a:spcPts val="3980"/>
              </a:lnSpc>
              <a:buFont typeface="Arial"/>
              <a:buChar char="⚬"/>
            </a:pP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Root Cause Analysis</a:t>
            </a:r>
          </a:p>
          <a:p>
            <a:pPr marL="1227819" lvl="2" indent="-409273" algn="just">
              <a:lnSpc>
                <a:spcPts val="3980"/>
              </a:lnSpc>
              <a:buFont typeface="Arial"/>
              <a:buChar char="⚬"/>
            </a:pP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Column-Wise Summary</a:t>
            </a:r>
          </a:p>
          <a:p>
            <a:pPr marL="613909" lvl="1" indent="-306955" algn="just">
              <a:lnSpc>
                <a:spcPts val="3980"/>
              </a:lnSpc>
              <a:buFont typeface="Arial"/>
              <a:buChar char="•"/>
            </a:pPr>
            <a:r>
              <a:rPr lang="en-US" sz="284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Natural language control:</a:t>
            </a:r>
          </a:p>
          <a:p>
            <a:pPr marL="1227819" lvl="2" indent="-409273" algn="just">
              <a:lnSpc>
                <a:spcPts val="3980"/>
              </a:lnSpc>
              <a:buFont typeface="Arial"/>
              <a:buChar char="⚬"/>
            </a:pP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System understands the user’s quality check request typed in natural language</a:t>
            </a:r>
          </a:p>
          <a:p>
            <a:pPr marL="1227819" lvl="2" indent="-409273" algn="just">
              <a:lnSpc>
                <a:spcPts val="3980"/>
              </a:lnSpc>
              <a:buFont typeface="Arial"/>
              <a:buChar char="⚬"/>
            </a:pP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Auto-code generation to perform the check</a:t>
            </a:r>
          </a:p>
          <a:p>
            <a:pPr marL="613909" lvl="1" indent="-306955" algn="just">
              <a:lnSpc>
                <a:spcPts val="3980"/>
              </a:lnSpc>
              <a:buFont typeface="Arial"/>
              <a:buChar char="•"/>
            </a:pPr>
            <a:r>
              <a:rPr lang="en-US" sz="284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Chat with your data to get insights</a:t>
            </a: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</a:p>
          <a:p>
            <a:pPr marL="613909" lvl="1" indent="-306955" algn="l">
              <a:lnSpc>
                <a:spcPts val="3980"/>
              </a:lnSpc>
              <a:buFont typeface="Arial"/>
              <a:buChar char="•"/>
            </a:pPr>
            <a:r>
              <a:rPr lang="en-US" sz="284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One-click cleanup:</a:t>
            </a: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Standardize formats, fix inconsistencies, and remove duplicates.</a:t>
            </a:r>
          </a:p>
          <a:p>
            <a:pPr marL="613909" lvl="1" indent="-306955" algn="just">
              <a:lnSpc>
                <a:spcPts val="3980"/>
              </a:lnSpc>
              <a:buFont typeface="Arial"/>
              <a:buChar char="•"/>
            </a:pPr>
            <a:r>
              <a:rPr lang="en-US" sz="284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See the difference:</a:t>
            </a:r>
            <a:r>
              <a:rPr lang="en-US" sz="284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Original vs. cleaned data, with clear quality insights.</a:t>
            </a:r>
          </a:p>
          <a:p>
            <a:pPr marL="613909" lvl="1" indent="-306955" algn="just">
              <a:lnSpc>
                <a:spcPts val="3980"/>
              </a:lnSpc>
              <a:buFont typeface="Arial"/>
              <a:buChar char="•"/>
            </a:pPr>
            <a:r>
              <a:rPr lang="en-US" sz="284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Continuous improvement through user feedback.</a:t>
            </a:r>
          </a:p>
        </p:txBody>
      </p:sp>
    </p:spTree>
  </p:cSld>
  <p:clrMapOvr>
    <a:masterClrMapping/>
  </p:clrMapOvr>
  <p:transition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828653" y="4651760"/>
            <a:ext cx="12630695" cy="1944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757" lvl="1" indent="-399378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STREAMLIT - Web interface</a:t>
            </a:r>
          </a:p>
          <a:p>
            <a:pPr marL="798757" lvl="1" indent="-399378" algn="l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GEMINI - Gemini flash api for natural language processing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768625"/>
            <a:ext cx="11508684" cy="1107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10"/>
              </a:lnSpc>
            </a:pPr>
            <a:r>
              <a:rPr lang="en-US" sz="7531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FRAMEWORKS USED</a:t>
            </a:r>
          </a:p>
        </p:txBody>
      </p:sp>
    </p:spTree>
  </p:cSld>
  <p:clrMapOvr>
    <a:masterClrMapping/>
  </p:clrMapOvr>
  <p:transition spd="slow">
    <p:cover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t="-38888" b="-388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992424" y="4448706"/>
            <a:ext cx="3132775" cy="1044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39"/>
              </a:lnSpc>
              <a:spcBef>
                <a:spcPct val="0"/>
              </a:spcBef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DEMO</a:t>
            </a:r>
          </a:p>
        </p:txBody>
      </p:sp>
    </p:spTree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flipH="1">
            <a:off x="1340479" y="1009924"/>
            <a:ext cx="6941783" cy="12795913"/>
          </a:xfrm>
          <a:custGeom>
            <a:avLst/>
            <a:gdLst/>
            <a:ahLst/>
            <a:cxnLst/>
            <a:rect l="l" t="t" r="r" b="b"/>
            <a:pathLst>
              <a:path w="6941783" h="12795913">
                <a:moveTo>
                  <a:pt x="6941783" y="0"/>
                </a:moveTo>
                <a:lnTo>
                  <a:pt x="0" y="0"/>
                </a:lnTo>
                <a:lnTo>
                  <a:pt x="0" y="12795913"/>
                </a:lnTo>
                <a:lnTo>
                  <a:pt x="6941783" y="12795913"/>
                </a:lnTo>
                <a:lnTo>
                  <a:pt x="6941783" y="0"/>
                </a:lnTo>
                <a:close/>
              </a:path>
            </a:pathLst>
          </a:custGeom>
          <a:blipFill>
            <a:blip r:embed="rId4">
              <a:alphaModFix amt="67000"/>
            </a:blip>
            <a:stretch>
              <a:fillRect l="-1546" r="-1546" b="-309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9144000" y="2001397"/>
            <a:ext cx="6655149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BENEFITS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44000" y="4344795"/>
            <a:ext cx="7855506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Instant error spotting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Smart, context-aware checks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Zero manual hassle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Faster insights, less waiting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Adaptive insights and controls on demand</a:t>
            </a:r>
          </a:p>
        </p:txBody>
      </p:sp>
    </p:spTree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2241432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267916" y="1028700"/>
            <a:ext cx="8229600" cy="822960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>
                <a:alpha val="6078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>
                <a:alpha val="6078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>
                <a:alphaModFix amt="61000"/>
              </a:blip>
              <a:stretch>
                <a:fillRect l="-24572" r="-2457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1066800"/>
            <a:ext cx="8921987" cy="2063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FUTURE ENHANCEMENTS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280023"/>
            <a:ext cx="7899970" cy="2980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Analyse multiple files together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 rules document for extensive controls without the need for detailed prompts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 reconciliation across datasets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651632" y="4171798"/>
            <a:ext cx="8984736" cy="1451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363</Words>
  <Application>Microsoft Office PowerPoint</Application>
  <PresentationFormat>Custom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HK Grotesk Italics</vt:lpstr>
      <vt:lpstr>Calibri</vt:lpstr>
      <vt:lpstr>Glacial Indifference Bold</vt:lpstr>
      <vt:lpstr>HK Grotesk</vt:lpstr>
      <vt:lpstr>HK Grotesk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quality AI tool</dc:title>
  <cp:lastModifiedBy>MOHAN Jeevan GsciDaiDsc</cp:lastModifiedBy>
  <cp:revision>2</cp:revision>
  <dcterms:created xsi:type="dcterms:W3CDTF">2006-08-16T00:00:00Z</dcterms:created>
  <dcterms:modified xsi:type="dcterms:W3CDTF">2025-09-05T04:04:29Z</dcterms:modified>
  <dc:identifier>DAGxj6Md75I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401b303-ecb1-4a9d-936a-70858c2d9a3e_Enabled">
    <vt:lpwstr>true</vt:lpwstr>
  </property>
  <property fmtid="{D5CDD505-2E9C-101B-9397-08002B2CF9AE}" pid="3" name="MSIP_Label_a401b303-ecb1-4a9d-936a-70858c2d9a3e_SetDate">
    <vt:lpwstr>2025-09-05T04:04:29Z</vt:lpwstr>
  </property>
  <property fmtid="{D5CDD505-2E9C-101B-9397-08002B2CF9AE}" pid="4" name="MSIP_Label_a401b303-ecb1-4a9d-936a-70858c2d9a3e_Method">
    <vt:lpwstr>Privileged</vt:lpwstr>
  </property>
  <property fmtid="{D5CDD505-2E9C-101B-9397-08002B2CF9AE}" pid="5" name="MSIP_Label_a401b303-ecb1-4a9d-936a-70858c2d9a3e_Name">
    <vt:lpwstr>a401b303-ecb1-4a9d-936a-70858c2d9a3e</vt:lpwstr>
  </property>
  <property fmtid="{D5CDD505-2E9C-101B-9397-08002B2CF9AE}" pid="6" name="MSIP_Label_a401b303-ecb1-4a9d-936a-70858c2d9a3e_SiteId">
    <vt:lpwstr>c9a7d621-4bc4-4407-b730-f428e656aa9e</vt:lpwstr>
  </property>
  <property fmtid="{D5CDD505-2E9C-101B-9397-08002B2CF9AE}" pid="7" name="MSIP_Label_a401b303-ecb1-4a9d-936a-70858c2d9a3e_ActionId">
    <vt:lpwstr>e5f05c50-2fcb-4379-8148-cca4a4156f79</vt:lpwstr>
  </property>
  <property fmtid="{D5CDD505-2E9C-101B-9397-08002B2CF9AE}" pid="8" name="MSIP_Label_a401b303-ecb1-4a9d-936a-70858c2d9a3e_ContentBits">
    <vt:lpwstr>0</vt:lpwstr>
  </property>
</Properties>
</file>

<file path=docProps/thumbnail.jpeg>
</file>